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67" r:id="rId4"/>
    <p:sldId id="260" r:id="rId5"/>
    <p:sldId id="270" r:id="rId6"/>
    <p:sldId id="271" r:id="rId7"/>
    <p:sldId id="276" r:id="rId8"/>
    <p:sldId id="261" r:id="rId9"/>
    <p:sldId id="280" r:id="rId10"/>
    <p:sldId id="259" r:id="rId11"/>
    <p:sldId id="279" r:id="rId12"/>
    <p:sldId id="27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4E5"/>
    <a:srgbClr val="935F35"/>
    <a:srgbClr val="F7F3EF"/>
    <a:srgbClr val="184D65"/>
    <a:srgbClr val="ECD5D0"/>
    <a:srgbClr val="F6DDC6"/>
    <a:srgbClr val="B37A3F"/>
    <a:srgbClr val="B6854D"/>
    <a:srgbClr val="795445"/>
    <a:srgbClr val="2D37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 showGuides="1">
      <p:cViewPr varScale="1">
        <p:scale>
          <a:sx n="47" d="100"/>
          <a:sy n="47" d="100"/>
        </p:scale>
        <p:origin x="536" y="44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jp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80D125-514E-4AD6-AB86-A7AF7521BD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FF618F-8700-423C-998A-718D6DDFDF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B5729D-FFC6-4391-BA68-533206E24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7705A1-3A30-4AE2-B372-F07A2C69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9B86A3-4B08-44D0-B3B6-0D482D97D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022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B3C5E-0164-477F-8B57-EAA8EF134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50DF3D-B4DE-49E7-ABB1-A4873C9D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48553-A626-44BE-9D39-B15D9105F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12FA54-264F-4E2B-B31D-75C5EE7E4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0439BF-22F7-40B1-9965-967AB204A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099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7993419-A134-4CCC-9394-0A8AC68388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0DB258-D1ED-4077-B61A-D3F9913E05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199B02-85AC-4765-8643-12B5A72D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192EFC-4EF1-412A-B8E1-0B5FEC1EC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5C3B9A-D8A6-43D4-8A6F-347C55E6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2360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3FE50-B922-4FB8-9B83-425EC0149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417DE0-413E-45B7-AEDB-432A4679F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B68E09-5743-40FE-B46A-260DE087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57D19F-78D1-46A2-9656-D20C756CD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D229A-72CE-4BA4-8BF1-3E91B610C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576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5F4E9-952E-4583-9D2D-8CEA76A24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1A4E2F-F598-4984-AB97-EBF02B7A0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BCBAD9-099F-40E1-A98D-27F116C38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0C38F-0414-497D-B9D9-2E578800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BA5B8C-B7D1-4DD8-88A1-52148C72F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08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20F169-B3D7-4887-8D07-DFF65A040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D5CC02-6C39-4862-94DF-78BEDF5906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877D20-A611-4D25-B2D2-C0C48BF3E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285A5D-AE7C-4196-8A13-7E82A0A15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C05BB1-0101-4A26-B8A7-9F0169C1E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D0AD6D-8479-4814-B770-A2E757079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335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85653-53FE-42FC-A200-21BF5D7B2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9AADEA-E4DB-498A-A013-AA52BCA85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304C2A-412C-4E1F-9829-3B66A8F16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71B5BD-023D-40BE-9F19-F609A7BD0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513BA38-AB04-47BE-8F89-31AF08198C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D73C62-C148-4606-8E1F-EB256FD47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D889D9E-2143-411B-9E18-BA81227D3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F53484E-2AA9-4BD1-820B-785CAADEC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34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2EAC34-8253-404C-BD85-9C9AA1A4E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4784CD-D830-4052-9314-657B91C79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438B5B-7634-4020-9A08-A935CE91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A3A0D2-ABC0-4CB0-A5C8-E0491296B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4646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84BF11-2A16-4E37-A45B-202DE123E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E4E6D3-B8F6-4C26-8D5A-74C6FA54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0DEDA6-E8C3-4C4E-A747-22B786B6F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873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6C14A-104B-4B34-964E-AE54A60A5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36B606-5833-4768-BA43-1587DA1B2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9930FA-F29F-4264-85C3-DE07FDFFE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E2960-679E-41E9-9C87-6F74645A3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357B8FE-9A2B-4847-8DE4-5CC3BF8C8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578650-3715-412E-B013-01A4BD255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778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06D9E-DDD0-4E4F-B267-94EE1730E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CFDD83-7AB9-45EF-BD4B-10D8CED771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568297-C5DC-45D3-B6C1-548C5F270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0DCC51-B3DD-4065-A5EC-0A968560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B07BAA-0178-40BA-A3A0-206830468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86C2B8-1E60-455F-A1E9-32D22771C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665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35A9DE4-7F47-4F1C-B8F3-3A8DA9BB9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9C9D24-1887-4A97-91F1-BDBB1D366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9B432-6355-4E57-A363-DB72D57C8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98755-BB30-4AB6-9F46-6575FB673BDA}" type="datetimeFigureOut">
              <a:rPr lang="ko-KR" altLang="en-US" smtClean="0"/>
              <a:t>2021-12-12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2720C-FE4E-4587-8CB5-FE32453311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2014EA-4DA6-4BC4-8FE7-92662365ED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09614-3A26-41EB-B0A5-2C5183760D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2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bappekim/air-pollution-in-seou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363359AB-48DB-43C5-AD65-05D19A5FEE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2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21A460-6E77-4E24-A732-66EE990E501A}"/>
              </a:ext>
            </a:extLst>
          </p:cNvPr>
          <p:cNvSpPr txBox="1"/>
          <p:nvPr/>
        </p:nvSpPr>
        <p:spPr>
          <a:xfrm>
            <a:off x="292100" y="1727200"/>
            <a:ext cx="400943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1300" b="1" dirty="0">
                <a:solidFill>
                  <a:schemeClr val="bg1">
                    <a:lumMod val="75000"/>
                    <a:alpha val="50000"/>
                  </a:schemeClr>
                </a:solidFill>
              </a:rPr>
              <a:t>A</a:t>
            </a:r>
            <a:endParaRPr lang="ko-KR" altLang="en-US" sz="41300" b="1" dirty="0">
              <a:solidFill>
                <a:schemeClr val="bg1">
                  <a:lumMod val="75000"/>
                  <a:alpha val="50000"/>
                </a:schemeClr>
              </a:solidFill>
            </a:endParaRP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FA6CCB07-8536-44AA-ADF2-AA4166BA655D}"/>
              </a:ext>
            </a:extLst>
          </p:cNvPr>
          <p:cNvSpPr/>
          <p:nvPr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accent2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8E9EFE3B-D8DF-4B31-9361-6A1BBFC03D7E}"/>
              </a:ext>
            </a:extLst>
          </p:cNvPr>
          <p:cNvSpPr txBox="1"/>
          <p:nvPr/>
        </p:nvSpPr>
        <p:spPr>
          <a:xfrm>
            <a:off x="6571597" y="2741211"/>
            <a:ext cx="51571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spc="-300" dirty="0">
                <a:solidFill>
                  <a:schemeClr val="tx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대기 환경오염 분석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E1EBD7-5CA8-4EF0-8B11-7302496C6E77}"/>
              </a:ext>
            </a:extLst>
          </p:cNvPr>
          <p:cNvSpPr txBox="1"/>
          <p:nvPr/>
        </p:nvSpPr>
        <p:spPr>
          <a:xfrm>
            <a:off x="6611684" y="3581231"/>
            <a:ext cx="44294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tx2">
                    <a:lumMod val="75000"/>
                  </a:schemeClr>
                </a:solidFill>
              </a:rPr>
              <a:t>18681032 </a:t>
            </a:r>
            <a:r>
              <a:rPr lang="ko-KR" altLang="en-US" sz="2000" dirty="0">
                <a:solidFill>
                  <a:schemeClr val="tx2">
                    <a:lumMod val="75000"/>
                  </a:schemeClr>
                </a:solidFill>
              </a:rPr>
              <a:t>한 규리  </a:t>
            </a:r>
            <a:r>
              <a:rPr lang="en-US" altLang="ko-KR" sz="2000" dirty="0">
                <a:solidFill>
                  <a:schemeClr val="tx2">
                    <a:lumMod val="75000"/>
                  </a:schemeClr>
                </a:solidFill>
              </a:rPr>
              <a:t>19681008 </a:t>
            </a:r>
            <a:r>
              <a:rPr lang="ko-KR" altLang="en-US" sz="2000" dirty="0">
                <a:solidFill>
                  <a:schemeClr val="tx2">
                    <a:lumMod val="75000"/>
                  </a:schemeClr>
                </a:solidFill>
              </a:rPr>
              <a:t>김 효진</a:t>
            </a:r>
          </a:p>
        </p:txBody>
      </p:sp>
    </p:spTree>
    <p:extLst>
      <p:ext uri="{BB962C8B-B14F-4D97-AF65-F5344CB8AC3E}">
        <p14:creationId xmlns:p14="http://schemas.microsoft.com/office/powerpoint/2010/main" val="3682630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2" b="127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5B6A5338-0918-4A90-96C6-48DE38E5D680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267557DB-2F8D-464A-9B3B-16885D1252DE}"/>
                </a:ext>
              </a:extLst>
            </p:cNvPr>
            <p:cNvGrpSpPr/>
            <p:nvPr/>
          </p:nvGrpSpPr>
          <p:grpSpPr>
            <a:xfrm>
              <a:off x="-2" y="-10931"/>
              <a:ext cx="12192002" cy="6868933"/>
              <a:chOff x="-2" y="-10931"/>
              <a:chExt cx="12192002" cy="6868933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79F6D96E-5CC0-4696-BCCF-51476862A548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9C1A83CD-1787-492E-A949-B26CBA8B4727}"/>
                  </a:ext>
                </a:extLst>
              </p:cNvPr>
              <p:cNvSpPr/>
              <p:nvPr/>
            </p:nvSpPr>
            <p:spPr>
              <a:xfrm rot="5400000" flipV="1">
                <a:off x="-386466" y="375534"/>
                <a:ext cx="6868932" cy="6096003"/>
              </a:xfrm>
              <a:prstGeom prst="triangle">
                <a:avLst>
                  <a:gd name="adj" fmla="val 50185"/>
                </a:avLst>
              </a:prstGeom>
              <a:solidFill>
                <a:srgbClr val="184D65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이등변 삼각형 18">
                <a:extLst>
                  <a:ext uri="{FF2B5EF4-FFF2-40B4-BE49-F238E27FC236}">
                    <a16:creationId xmlns:a16="http://schemas.microsoft.com/office/drawing/2014/main" id="{41943C06-46E5-4A18-956C-B116E8027810}"/>
                  </a:ext>
                </a:extLst>
              </p:cNvPr>
              <p:cNvSpPr/>
              <p:nvPr/>
            </p:nvSpPr>
            <p:spPr>
              <a:xfrm rot="5400000">
                <a:off x="-436886" y="698499"/>
                <a:ext cx="6334769" cy="5461000"/>
              </a:xfrm>
              <a:prstGeom prst="triangle">
                <a:avLst/>
              </a:prstGeom>
              <a:solidFill>
                <a:schemeClr val="accent2">
                  <a:lumMod val="60000"/>
                  <a:lumOff val="4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4780ECF0-1CD9-420A-9864-907A92FB5BDD}"/>
                  </a:ext>
                </a:extLst>
              </p:cNvPr>
              <p:cNvSpPr/>
              <p:nvPr/>
            </p:nvSpPr>
            <p:spPr>
              <a:xfrm>
                <a:off x="6096000" y="-10931"/>
                <a:ext cx="6096000" cy="6868931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836B5D9-71DF-4ED5-A1E1-EC31F445100E}"/>
                  </a:ext>
                </a:extLst>
              </p:cNvPr>
              <p:cNvSpPr txBox="1"/>
              <p:nvPr/>
            </p:nvSpPr>
            <p:spPr>
              <a:xfrm>
                <a:off x="6626173" y="2535311"/>
                <a:ext cx="503565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rPr>
                  <a:t>Part 4,</a:t>
                </a:r>
                <a:endParaRPr lang="ko-KR" altLang="en-US" sz="3200" b="1" dirty="0">
                  <a:solidFill>
                    <a:schemeClr val="bg1"/>
                  </a:solidFill>
                  <a:ea typeface="나눔스퀘어 ExtraBold" panose="020B0600000101010101" pitchFamily="50" charset="-127"/>
                </a:endParaRPr>
              </a:p>
            </p:txBody>
          </p:sp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B29D9555-E53F-4A97-B0A1-8CC5EBB694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54800" y="2349500"/>
                <a:ext cx="55372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FB0EC92-EAB2-4851-A56B-D7D1A3C2A299}"/>
                </a:ext>
              </a:extLst>
            </p:cNvPr>
            <p:cNvSpPr txBox="1"/>
            <p:nvPr/>
          </p:nvSpPr>
          <p:spPr>
            <a:xfrm>
              <a:off x="6654800" y="3908850"/>
              <a:ext cx="3002745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spc="300" dirty="0">
                  <a:solidFill>
                    <a:schemeClr val="bg1"/>
                  </a:solidFill>
                </a:rPr>
                <a:t>Data – Jupyter Notebook </a:t>
              </a:r>
              <a:endParaRPr lang="ko-KR" altLang="en-US" sz="1300" spc="300" dirty="0">
                <a:solidFill>
                  <a:schemeClr val="bg1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9FDC276-AEB0-45A1-B6A0-0F94E9B216F3}"/>
              </a:ext>
            </a:extLst>
          </p:cNvPr>
          <p:cNvSpPr txBox="1"/>
          <p:nvPr/>
        </p:nvSpPr>
        <p:spPr>
          <a:xfrm>
            <a:off x="6626173" y="3160525"/>
            <a:ext cx="5035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Changes Project</a:t>
            </a:r>
            <a:endParaRPr lang="ko-KR" altLang="en-US" sz="4000" b="1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3816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086FEBBA-E21D-43EA-936D-DB768260343C}"/>
              </a:ext>
            </a:extLst>
          </p:cNvPr>
          <p:cNvSpPr/>
          <p:nvPr/>
        </p:nvSpPr>
        <p:spPr>
          <a:xfrm>
            <a:off x="336882" y="1753639"/>
            <a:ext cx="3352800" cy="20700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0" y="6645966"/>
            <a:ext cx="12192000" cy="2120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44193C-9910-4A31-A12C-6379D59C57AB}"/>
              </a:ext>
            </a:extLst>
          </p:cNvPr>
          <p:cNvSpPr txBox="1"/>
          <p:nvPr/>
        </p:nvSpPr>
        <p:spPr>
          <a:xfrm>
            <a:off x="426720" y="331897"/>
            <a:ext cx="106689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-300" dirty="0">
                <a:solidFill>
                  <a:schemeClr val="accent1">
                    <a:lumMod val="50000"/>
                  </a:schemeClr>
                </a:solidFill>
              </a:rPr>
              <a:t>Contests of the Changed Project</a:t>
            </a:r>
            <a:endParaRPr lang="ko-KR" altLang="en-US" sz="4400" spc="-3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1EA0B2B-81FC-462F-8FF5-A366DF4F2633}"/>
              </a:ext>
            </a:extLst>
          </p:cNvPr>
          <p:cNvGrpSpPr/>
          <p:nvPr/>
        </p:nvGrpSpPr>
        <p:grpSpPr>
          <a:xfrm>
            <a:off x="342900" y="4081270"/>
            <a:ext cx="3352800" cy="1608543"/>
            <a:chOff x="342900" y="4180230"/>
            <a:chExt cx="3352800" cy="160854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87CD9FD-ABEB-4969-9EB4-D808199C2485}"/>
                </a:ext>
              </a:extLst>
            </p:cNvPr>
            <p:cNvSpPr txBox="1"/>
            <p:nvPr/>
          </p:nvSpPr>
          <p:spPr>
            <a:xfrm>
              <a:off x="1115050" y="4180230"/>
              <a:ext cx="18085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b="1" dirty="0"/>
                <a:t>데이터 변경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22E8480-96FD-44A4-940D-998B20229659}"/>
                </a:ext>
              </a:extLst>
            </p:cNvPr>
            <p:cNvSpPr txBox="1"/>
            <p:nvPr/>
          </p:nvSpPr>
          <p:spPr>
            <a:xfrm>
              <a:off x="342900" y="4773110"/>
              <a:ext cx="33528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대전광역시 미세먼지 농도 데이터에서 </a:t>
              </a:r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데이터 양을 늘리기 데이터 파일 재선정</a:t>
              </a:r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just"/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대전광역시</a:t>
              </a:r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-&gt;</a:t>
              </a:r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서울특별시</a:t>
              </a:r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미세먼지 농도</a:t>
              </a:r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-&gt;</a:t>
              </a:r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각종 대기 환경오염</a:t>
              </a:r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29F3E8C-3BFF-477B-9BAF-1B60517892E4}"/>
              </a:ext>
            </a:extLst>
          </p:cNvPr>
          <p:cNvGrpSpPr/>
          <p:nvPr/>
        </p:nvGrpSpPr>
        <p:grpSpPr>
          <a:xfrm>
            <a:off x="4419600" y="1755240"/>
            <a:ext cx="3352800" cy="3957713"/>
            <a:chOff x="4419600" y="1831060"/>
            <a:chExt cx="3352800" cy="3957713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E39665C-3AD1-44E6-8C0D-4F4C6EC919D0}"/>
                </a:ext>
              </a:extLst>
            </p:cNvPr>
            <p:cNvSpPr/>
            <p:nvPr/>
          </p:nvSpPr>
          <p:spPr>
            <a:xfrm>
              <a:off x="4419600" y="1831060"/>
              <a:ext cx="3352800" cy="20700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5D050EB-8814-4F6C-9F97-A9BCDFF99B2C}"/>
                </a:ext>
              </a:extLst>
            </p:cNvPr>
            <p:cNvSpPr txBox="1"/>
            <p:nvPr/>
          </p:nvSpPr>
          <p:spPr>
            <a:xfrm>
              <a:off x="5191751" y="4150413"/>
              <a:ext cx="18085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b="1" dirty="0"/>
                <a:t>플랫폼 변경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31B2BE7-DA70-4914-8E6B-AEA90D076FC1}"/>
                </a:ext>
              </a:extLst>
            </p:cNvPr>
            <p:cNvSpPr txBox="1"/>
            <p:nvPr/>
          </p:nvSpPr>
          <p:spPr>
            <a:xfrm>
              <a:off x="4419600" y="4773110"/>
              <a:ext cx="33528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데이터 분석 플랫폼</a:t>
              </a:r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데이터 분석 플랫폼으로 </a:t>
              </a:r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Hadoop</a:t>
              </a:r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을 이용하려</a:t>
              </a:r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했으나</a:t>
              </a:r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, </a:t>
              </a:r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처음 시도하던 </a:t>
              </a:r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Elasticsearch</a:t>
              </a:r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로 변경</a:t>
              </a:r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Hadoop-&gt;Elasticsearch &amp; Kibana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84B300D-5D3D-47D5-B1CD-4990142C9011}"/>
              </a:ext>
            </a:extLst>
          </p:cNvPr>
          <p:cNvGrpSpPr/>
          <p:nvPr/>
        </p:nvGrpSpPr>
        <p:grpSpPr>
          <a:xfrm>
            <a:off x="8496300" y="1755240"/>
            <a:ext cx="3352800" cy="4350185"/>
            <a:chOff x="8496300" y="1807920"/>
            <a:chExt cx="3352800" cy="435018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E0CA9C1-317F-4959-9748-DD3D3324E99F}"/>
                </a:ext>
              </a:extLst>
            </p:cNvPr>
            <p:cNvSpPr/>
            <p:nvPr/>
          </p:nvSpPr>
          <p:spPr>
            <a:xfrm>
              <a:off x="8496300" y="1807920"/>
              <a:ext cx="3352800" cy="20700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0C59C9-D254-43D9-801B-26C670A5AE2E}"/>
                </a:ext>
              </a:extLst>
            </p:cNvPr>
            <p:cNvSpPr txBox="1"/>
            <p:nvPr/>
          </p:nvSpPr>
          <p:spPr>
            <a:xfrm>
              <a:off x="9019982" y="4150413"/>
              <a:ext cx="23054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b="1" dirty="0"/>
                <a:t>Jupyter </a:t>
              </a:r>
              <a:r>
                <a:rPr lang="ko-KR" altLang="en-US" sz="2400" b="1" dirty="0"/>
                <a:t>시각화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AE4FA5C-1333-4DC9-8063-1BA8114E0DD7}"/>
                </a:ext>
              </a:extLst>
            </p:cNvPr>
            <p:cNvSpPr txBox="1"/>
            <p:nvPr/>
          </p:nvSpPr>
          <p:spPr>
            <a:xfrm>
              <a:off x="8496300" y="4773110"/>
              <a:ext cx="33528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시각화 툴인 </a:t>
              </a:r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'Kibana’</a:t>
              </a:r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에 데이터 연동을 실패</a:t>
              </a:r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하여 차선책으로 </a:t>
              </a:r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Jupyter Notebook </a:t>
              </a:r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이용함</a:t>
              </a:r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Jupyter </a:t>
              </a:r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시각화 후</a:t>
              </a:r>
              <a:r>
                <a:rPr lang="en-US" altLang="ko-KR" sz="1200" dirty="0">
                  <a:solidFill>
                    <a:schemeClr val="tx2">
                      <a:lumMod val="75000"/>
                    </a:schemeClr>
                  </a:solidFill>
                </a:rPr>
                <a:t>, Kibana </a:t>
              </a:r>
              <a:r>
                <a:rPr lang="ko-KR" altLang="en-US" sz="1200" dirty="0"/>
                <a:t>재시도</a:t>
              </a:r>
              <a:endParaRPr lang="en-US" altLang="ko-KR" sz="1200" dirty="0"/>
            </a:p>
            <a:p>
              <a:pPr algn="ctr"/>
              <a:r>
                <a:rPr lang="ko-KR" altLang="en-US" sz="1200" dirty="0"/>
                <a:t>하였으나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시간이 부족하여 아쉬움</a:t>
              </a:r>
              <a:endParaRPr lang="en-US" altLang="ko-KR" sz="1200" dirty="0"/>
            </a:p>
            <a:p>
              <a:pPr algn="ctr"/>
              <a:endParaRPr lang="en-US" altLang="ko-KR" sz="1200" dirty="0">
                <a:solidFill>
                  <a:schemeClr val="tx2">
                    <a:lumMod val="75000"/>
                  </a:schemeClr>
                </a:solidFill>
              </a:endParaRPr>
            </a:p>
            <a:p>
              <a:pPr algn="ctr"/>
              <a:r>
                <a:rPr lang="ko-KR" altLang="en-US" sz="1200" dirty="0">
                  <a:solidFill>
                    <a:schemeClr val="tx2">
                      <a:lumMod val="75000"/>
                    </a:schemeClr>
                  </a:solidFill>
                </a:rPr>
                <a:t> </a:t>
              </a:r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D801D0D9-18D8-40B4-85CB-A1EA27194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57" y="2028279"/>
            <a:ext cx="1316994" cy="156145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13B87320-D927-4C19-AB65-0BFE6E5E2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645" y="2028279"/>
            <a:ext cx="1316994" cy="1561453"/>
          </a:xfrm>
          <a:prstGeom prst="rect">
            <a:avLst/>
          </a:prstGeom>
        </p:spPr>
      </p:pic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37BF094-692A-492C-A451-969A55EAD60D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1907751" y="2809006"/>
            <a:ext cx="20389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08FBCA49-6F9F-4317-9586-B0EACE90D0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260" y="2028279"/>
            <a:ext cx="1411012" cy="45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6F27FCA8-9C54-46FD-B6C7-83BC4B8E8B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60" b="12973"/>
          <a:stretch/>
        </p:blipFill>
        <p:spPr bwMode="auto">
          <a:xfrm>
            <a:off x="5317141" y="2597589"/>
            <a:ext cx="1546261" cy="500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3592D88-A220-432E-905D-F461EFDFEE1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717" t="13795" r="9308" b="19101"/>
          <a:stretch/>
        </p:blipFill>
        <p:spPr>
          <a:xfrm>
            <a:off x="5985943" y="3198314"/>
            <a:ext cx="1546261" cy="427174"/>
          </a:xfrm>
          <a:prstGeom prst="rect">
            <a:avLst/>
          </a:prstGeom>
        </p:spPr>
      </p:pic>
      <p:cxnSp>
        <p:nvCxnSpPr>
          <p:cNvPr id="31" name="直線コネクタ 3">
            <a:extLst>
              <a:ext uri="{FF2B5EF4-FFF2-40B4-BE49-F238E27FC236}">
                <a16:creationId xmlns:a16="http://schemas.microsoft.com/office/drawing/2014/main" id="{44D30FA8-D9C7-4F17-8B57-43AC8E8D6136}"/>
              </a:ext>
            </a:extLst>
          </p:cNvPr>
          <p:cNvCxnSpPr/>
          <p:nvPr/>
        </p:nvCxnSpPr>
        <p:spPr>
          <a:xfrm>
            <a:off x="0" y="1179443"/>
            <a:ext cx="12192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>
            <a:extLst>
              <a:ext uri="{FF2B5EF4-FFF2-40B4-BE49-F238E27FC236}">
                <a16:creationId xmlns:a16="http://schemas.microsoft.com/office/drawing/2014/main" id="{2C95C8E8-9EFA-4142-AE78-094741CFCC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5307" y="1468329"/>
            <a:ext cx="3714785" cy="264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722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6645966"/>
            <a:ext cx="12192000" cy="2120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0" y="1179443"/>
            <a:ext cx="12192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9239ACA-3128-4B28-8F70-AA7D8BB744DD}"/>
              </a:ext>
            </a:extLst>
          </p:cNvPr>
          <p:cNvSpPr txBox="1"/>
          <p:nvPr/>
        </p:nvSpPr>
        <p:spPr>
          <a:xfrm>
            <a:off x="426720" y="303564"/>
            <a:ext cx="62504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chemeClr val="accent1">
                    <a:lumMod val="50000"/>
                  </a:schemeClr>
                </a:solidFill>
              </a:rPr>
              <a:t>If you ware to sell a product?</a:t>
            </a:r>
            <a:endParaRPr lang="ko-KR" altLang="en-US" sz="4400" spc="-3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ECB066-6000-42AD-9E74-2D6531ED6F4E}"/>
              </a:ext>
            </a:extLst>
          </p:cNvPr>
          <p:cNvSpPr txBox="1"/>
          <p:nvPr/>
        </p:nvSpPr>
        <p:spPr>
          <a:xfrm>
            <a:off x="426719" y="2049870"/>
            <a:ext cx="931418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서울의 대기 환경오염 상태를 그래프를 통해 한 눈에 파악할 수 있다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AE30F2-A2AA-4E17-A670-93CC24BBA0F0}"/>
              </a:ext>
            </a:extLst>
          </p:cNvPr>
          <p:cNvSpPr txBox="1"/>
          <p:nvPr/>
        </p:nvSpPr>
        <p:spPr>
          <a:xfrm>
            <a:off x="426720" y="2675798"/>
            <a:ext cx="118989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bg2">
                    <a:lumMod val="25000"/>
                  </a:schemeClr>
                </a:solidFill>
              </a:rPr>
              <a:t>분석 및 가공되어진 원하는 데이터의 검색 및 추출을 통해 다양한 방면으로 활동 가능하다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36C0C9-6267-4AE1-80DE-46CDD265FE79}"/>
              </a:ext>
            </a:extLst>
          </p:cNvPr>
          <p:cNvSpPr txBox="1"/>
          <p:nvPr/>
        </p:nvSpPr>
        <p:spPr>
          <a:xfrm>
            <a:off x="426719" y="3891441"/>
            <a:ext cx="1189894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romanUcPeriod"/>
            </a:pPr>
            <a:r>
              <a:rPr lang="en-US" altLang="ko-KR" sz="2000" b="1" dirty="0"/>
              <a:t>After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Finishing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the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Project</a:t>
            </a:r>
          </a:p>
          <a:p>
            <a:endParaRPr lang="en-US" altLang="ko-KR" sz="2000" b="1" dirty="0"/>
          </a:p>
          <a:p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</a:rPr>
              <a:t>빅데이터 교과목을 수강하며 빅데이터에 대한 지식과 다양한 아키텍처와 그 사용 방법을 알게 되었다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  <a:p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</a:rPr>
              <a:t>파이널 프로젝트를 진행하며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</a:rPr>
              <a:t>툴을 이용하여 시각화 하는 데에 많은 어려움이 있었지만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</a:rPr>
              <a:t>하나씩 해내며</a:t>
            </a:r>
            <a:endParaRPr lang="en-US" altLang="ko-KR" sz="20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</a:rPr>
              <a:t>뿌듯함을 느꼈다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</a:rPr>
              <a:t>시간이 촉박하여 툴을 이용한 시각화에는 실패하여 아쉬움도 남았지만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</a:rPr>
              <a:t>차선책으로</a:t>
            </a:r>
            <a:endParaRPr lang="en-US" altLang="ko-KR" sz="20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ko-KR" altLang="en-US" sz="2000" dirty="0">
                <a:solidFill>
                  <a:schemeClr val="bg2">
                    <a:lumMod val="50000"/>
                  </a:schemeClr>
                </a:solidFill>
              </a:rPr>
              <a:t>주피터노트북을 이용한 시각화라도 하여 나름 의미 있는 프로젝트 진행이었던 것 같다</a:t>
            </a:r>
            <a:r>
              <a:rPr lang="en-US" altLang="ko-KR" sz="2000" dirty="0">
                <a:solidFill>
                  <a:schemeClr val="bg2">
                    <a:lumMod val="5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59023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" b="12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37F5FC95-EA35-441F-BE85-2C4A7C85CC25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grpSp>
          <p:nvGrpSpPr>
            <p:cNvPr id="114" name="그룹 113">
              <a:extLst>
                <a:ext uri="{FF2B5EF4-FFF2-40B4-BE49-F238E27FC236}">
                  <a16:creationId xmlns:a16="http://schemas.microsoft.com/office/drawing/2014/main" id="{3E123ECD-50A9-47CD-A954-5B93ACEC31F1}"/>
                </a:ext>
              </a:extLst>
            </p:cNvPr>
            <p:cNvGrpSpPr/>
            <p:nvPr/>
          </p:nvGrpSpPr>
          <p:grpSpPr>
            <a:xfrm>
              <a:off x="-2" y="-10931"/>
              <a:ext cx="12192002" cy="6868933"/>
              <a:chOff x="-2" y="-10931"/>
              <a:chExt cx="12192002" cy="6868933"/>
            </a:xfrm>
          </p:grpSpPr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7265DF37-E042-4E0E-8145-DF2831F7A8B5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7" name="이등변 삼각형 106">
                <a:extLst>
                  <a:ext uri="{FF2B5EF4-FFF2-40B4-BE49-F238E27FC236}">
                    <a16:creationId xmlns:a16="http://schemas.microsoft.com/office/drawing/2014/main" id="{A39E460E-FB92-40B2-8259-5C5554FC4D3E}"/>
                  </a:ext>
                </a:extLst>
              </p:cNvPr>
              <p:cNvSpPr/>
              <p:nvPr/>
            </p:nvSpPr>
            <p:spPr>
              <a:xfrm rot="5400000" flipV="1">
                <a:off x="-386466" y="375534"/>
                <a:ext cx="6868932" cy="6096003"/>
              </a:xfrm>
              <a:prstGeom prst="triangle">
                <a:avLst>
                  <a:gd name="adj" fmla="val 50185"/>
                </a:avLst>
              </a:prstGeom>
              <a:solidFill>
                <a:srgbClr val="184D65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1" name="이등변 삼각형 80">
                <a:extLst>
                  <a:ext uri="{FF2B5EF4-FFF2-40B4-BE49-F238E27FC236}">
                    <a16:creationId xmlns:a16="http://schemas.microsoft.com/office/drawing/2014/main" id="{D443AF3E-4CC5-4DFE-8866-36F72611CD8A}"/>
                  </a:ext>
                </a:extLst>
              </p:cNvPr>
              <p:cNvSpPr/>
              <p:nvPr/>
            </p:nvSpPr>
            <p:spPr>
              <a:xfrm rot="5400000">
                <a:off x="-436886" y="698499"/>
                <a:ext cx="6334769" cy="5461000"/>
              </a:xfrm>
              <a:prstGeom prst="triangle">
                <a:avLst/>
              </a:prstGeom>
              <a:solidFill>
                <a:schemeClr val="accent2">
                  <a:lumMod val="60000"/>
                  <a:lumOff val="4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9900BF35-88B1-489A-9BA7-4409AA2777E2}"/>
                  </a:ext>
                </a:extLst>
              </p:cNvPr>
              <p:cNvSpPr/>
              <p:nvPr/>
            </p:nvSpPr>
            <p:spPr>
              <a:xfrm>
                <a:off x="6096000" y="-10931"/>
                <a:ext cx="6096000" cy="6868931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113" name="그룹 112">
                <a:extLst>
                  <a:ext uri="{FF2B5EF4-FFF2-40B4-BE49-F238E27FC236}">
                    <a16:creationId xmlns:a16="http://schemas.microsoft.com/office/drawing/2014/main" id="{0960ED75-C30C-4EF7-8F23-ABE475F25384}"/>
                  </a:ext>
                </a:extLst>
              </p:cNvPr>
              <p:cNvGrpSpPr/>
              <p:nvPr/>
            </p:nvGrpSpPr>
            <p:grpSpPr>
              <a:xfrm>
                <a:off x="6626172" y="2535311"/>
                <a:ext cx="5261027" cy="1333100"/>
                <a:chOff x="6473772" y="2535311"/>
                <a:chExt cx="5261027" cy="1333100"/>
              </a:xfrm>
            </p:grpSpPr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79CD6340-4140-4C85-B813-981C8DDD2AA0}"/>
                    </a:ext>
                  </a:extLst>
                </p:cNvPr>
                <p:cNvSpPr txBox="1"/>
                <p:nvPr/>
              </p:nvSpPr>
              <p:spPr>
                <a:xfrm>
                  <a:off x="6473772" y="3160525"/>
                  <a:ext cx="5261027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4000" b="1" dirty="0">
                      <a:solidFill>
                        <a:schemeClr val="bg1"/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Project Introduction</a:t>
                  </a:r>
                  <a:endPara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9889393A-6FF5-449B-94B3-60E826D9B4F6}"/>
                    </a:ext>
                  </a:extLst>
                </p:cNvPr>
                <p:cNvSpPr txBox="1"/>
                <p:nvPr/>
              </p:nvSpPr>
              <p:spPr>
                <a:xfrm>
                  <a:off x="6473773" y="2535311"/>
                  <a:ext cx="5035656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3200" b="1" dirty="0">
                      <a:solidFill>
                        <a:schemeClr val="bg1"/>
                      </a:solidFill>
                      <a:ea typeface="나눔스퀘어 ExtraBold" panose="020B0600000101010101" pitchFamily="50" charset="-127"/>
                    </a:rPr>
                    <a:t>Part 1,</a:t>
                  </a:r>
                  <a:endParaRPr lang="ko-KR" altLang="en-US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endParaRPr>
                </a:p>
              </p:txBody>
            </p:sp>
          </p:grpSp>
          <p:cxnSp>
            <p:nvCxnSpPr>
              <p:cNvPr id="111" name="직선 연결선 110">
                <a:extLst>
                  <a:ext uri="{FF2B5EF4-FFF2-40B4-BE49-F238E27FC236}">
                    <a16:creationId xmlns:a16="http://schemas.microsoft.com/office/drawing/2014/main" id="{0BB95ACB-8F73-400C-8C3D-A7654DC5E8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54800" y="2349500"/>
                <a:ext cx="55372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5894B6-F466-45DB-A3DC-E0FF1F0AA225}"/>
                </a:ext>
              </a:extLst>
            </p:cNvPr>
            <p:cNvSpPr txBox="1"/>
            <p:nvPr/>
          </p:nvSpPr>
          <p:spPr>
            <a:xfrm>
              <a:off x="6654800" y="3908850"/>
              <a:ext cx="3257623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spc="300" dirty="0">
                  <a:solidFill>
                    <a:schemeClr val="bg1"/>
                  </a:solidFill>
                </a:rPr>
                <a:t>Air</a:t>
              </a:r>
              <a:r>
                <a:rPr lang="ko-KR" altLang="en-US" sz="1300" spc="300" dirty="0">
                  <a:solidFill>
                    <a:schemeClr val="bg1"/>
                  </a:solidFill>
                </a:rPr>
                <a:t> </a:t>
              </a:r>
              <a:r>
                <a:rPr lang="en-US" altLang="ko-KR" sz="1300" spc="300" dirty="0">
                  <a:solidFill>
                    <a:schemeClr val="bg1"/>
                  </a:solidFill>
                </a:rPr>
                <a:t>pollution</a:t>
              </a:r>
              <a:r>
                <a:rPr lang="ko-KR" altLang="en-US" sz="1300" spc="300" dirty="0">
                  <a:solidFill>
                    <a:schemeClr val="bg1"/>
                  </a:solidFill>
                </a:rPr>
                <a:t> </a:t>
              </a:r>
              <a:r>
                <a:rPr lang="en-US" altLang="ko-KR" sz="1300" spc="300" dirty="0">
                  <a:solidFill>
                    <a:schemeClr val="bg1"/>
                  </a:solidFill>
                </a:rPr>
                <a:t>level</a:t>
              </a:r>
              <a:r>
                <a:rPr lang="ko-KR" altLang="en-US" sz="1300" spc="300" dirty="0">
                  <a:solidFill>
                    <a:schemeClr val="bg1"/>
                  </a:solidFill>
                </a:rPr>
                <a:t> </a:t>
              </a:r>
              <a:r>
                <a:rPr lang="en-US" altLang="ko-KR" sz="1300" spc="300" dirty="0">
                  <a:solidFill>
                    <a:schemeClr val="bg1"/>
                  </a:solidFill>
                </a:rPr>
                <a:t>analysis</a:t>
              </a:r>
              <a:endParaRPr lang="ko-KR" altLang="en-US" sz="1300" spc="3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8687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1245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3" name="直線コネクタ 2"/>
          <p:cNvCxnSpPr/>
          <p:nvPr/>
        </p:nvCxnSpPr>
        <p:spPr>
          <a:xfrm>
            <a:off x="225287" y="6652590"/>
            <a:ext cx="1196671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6F9D70D-C41A-469B-B326-544208126792}"/>
              </a:ext>
            </a:extLst>
          </p:cNvPr>
          <p:cNvSpPr txBox="1"/>
          <p:nvPr/>
        </p:nvSpPr>
        <p:spPr>
          <a:xfrm>
            <a:off x="416560" y="69365"/>
            <a:ext cx="78165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chemeClr val="bg1"/>
                </a:solidFill>
              </a:rPr>
              <a:t>Introduction to Bigdata Environment</a:t>
            </a:r>
            <a:endParaRPr lang="ko-KR" altLang="en-US" sz="4400" spc="-3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C31E51-DC92-4A41-B361-6007362C14C9}"/>
              </a:ext>
            </a:extLst>
          </p:cNvPr>
          <p:cNvSpPr txBox="1"/>
          <p:nvPr/>
        </p:nvSpPr>
        <p:spPr>
          <a:xfrm>
            <a:off x="447040" y="815541"/>
            <a:ext cx="27432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</a:rPr>
              <a:t>BIG DATA FINAL PROJECT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FE3CC98-FBDA-43A4-AADD-69F114F9E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492" y="2770256"/>
            <a:ext cx="4410433" cy="3162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B07B2A-D791-40B5-A860-7759F3A9ED4A}"/>
              </a:ext>
            </a:extLst>
          </p:cNvPr>
          <p:cNvSpPr txBox="1"/>
          <p:nvPr/>
        </p:nvSpPr>
        <p:spPr>
          <a:xfrm>
            <a:off x="704110" y="3984697"/>
            <a:ext cx="6143616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ea"/>
              </a:rPr>
              <a:t>II. </a:t>
            </a:r>
            <a:r>
              <a:rPr lang="ko-KR" altLang="en-US" b="1" dirty="0">
                <a:latin typeface="+mn-ea"/>
              </a:rPr>
              <a:t>프로젝트 주제</a:t>
            </a:r>
            <a:endParaRPr lang="en-US" altLang="ko-KR" b="1" dirty="0">
              <a:latin typeface="+mn-ea"/>
            </a:endParaRPr>
          </a:p>
          <a:p>
            <a:endParaRPr lang="en-US" altLang="ko-KR" sz="1600" b="1" dirty="0">
              <a:latin typeface="+mn-ea"/>
            </a:endParaRPr>
          </a:p>
          <a:p>
            <a:r>
              <a:rPr lang="en-US" altLang="ko-KR" b="1" dirty="0">
                <a:latin typeface="+mn-ea"/>
              </a:rPr>
              <a:t>    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우리나라의 대표적인 대기 환경오염 데이터를 이용해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en-US" altLang="ko-KR" sz="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     대기 환경오염이 일정기간 어떻게 변화하는지 파악할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ko-KR" altLang="en-US" sz="5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endParaRPr lang="en-US" altLang="ko-KR" sz="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     수 있는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빅데이터 플랫폼을 구현한다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.</a:t>
            </a:r>
          </a:p>
          <a:p>
            <a:endParaRPr lang="en-US" altLang="ko-KR" dirty="0">
              <a:latin typeface="+mn-ea"/>
            </a:endParaRPr>
          </a:p>
          <a:p>
            <a:endParaRPr lang="ko-KR" altLang="en-US" b="1" dirty="0">
              <a:latin typeface="+mn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EF6AD4-F387-45BB-AB9D-25700B7ACD7C}"/>
              </a:ext>
            </a:extLst>
          </p:cNvPr>
          <p:cNvSpPr txBox="1"/>
          <p:nvPr/>
        </p:nvSpPr>
        <p:spPr>
          <a:xfrm>
            <a:off x="704110" y="2006846"/>
            <a:ext cx="614361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ea"/>
              </a:rPr>
              <a:t>I. </a:t>
            </a:r>
            <a:r>
              <a:rPr lang="ko-KR" altLang="en-US" b="1" dirty="0">
                <a:latin typeface="+mn-ea"/>
              </a:rPr>
              <a:t>프로젝트 목적</a:t>
            </a:r>
            <a:endParaRPr lang="en-US" altLang="ko-KR" b="1" dirty="0">
              <a:latin typeface="+mn-ea"/>
            </a:endParaRPr>
          </a:p>
          <a:p>
            <a:endParaRPr lang="en-US" altLang="ko-KR" sz="1600" b="1" dirty="0">
              <a:latin typeface="+mn-ea"/>
            </a:endParaRPr>
          </a:p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     1.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빅데이터 환경 구성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en-US" altLang="ko-KR" sz="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     2.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빅데이터 수집 및 분석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en-US" altLang="ko-KR" sz="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     3.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데이터 처리와 플랫폼을 이용한 시각화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ko-KR" altLang="en-US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51594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" b="146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AFC5CC2-09AF-4B24-86E5-F6E3544571D0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EA1A7369-4A30-495C-A676-27466752F21A}"/>
                </a:ext>
              </a:extLst>
            </p:cNvPr>
            <p:cNvGrpSpPr/>
            <p:nvPr/>
          </p:nvGrpSpPr>
          <p:grpSpPr>
            <a:xfrm>
              <a:off x="-2" y="-10931"/>
              <a:ext cx="12192002" cy="6868933"/>
              <a:chOff x="-2" y="-10931"/>
              <a:chExt cx="12192002" cy="6868933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22D4AEB4-632B-4BC3-9F91-2C3B3D1BC377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CD49D7B5-8D29-46E0-B2F1-4E4633F6E08A}"/>
                  </a:ext>
                </a:extLst>
              </p:cNvPr>
              <p:cNvSpPr/>
              <p:nvPr/>
            </p:nvSpPr>
            <p:spPr>
              <a:xfrm rot="5400000" flipV="1">
                <a:off x="-386466" y="375534"/>
                <a:ext cx="6868932" cy="6096003"/>
              </a:xfrm>
              <a:prstGeom prst="triangle">
                <a:avLst>
                  <a:gd name="adj" fmla="val 50185"/>
                </a:avLst>
              </a:prstGeom>
              <a:solidFill>
                <a:srgbClr val="184D65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FB3F9809-22BB-4D7B-940B-53C663F1A9EA}"/>
                  </a:ext>
                </a:extLst>
              </p:cNvPr>
              <p:cNvSpPr/>
              <p:nvPr/>
            </p:nvSpPr>
            <p:spPr>
              <a:xfrm rot="5400000">
                <a:off x="-436886" y="698499"/>
                <a:ext cx="6334769" cy="5461000"/>
              </a:xfrm>
              <a:prstGeom prst="triangle">
                <a:avLst/>
              </a:prstGeom>
              <a:solidFill>
                <a:schemeClr val="accent2">
                  <a:lumMod val="60000"/>
                  <a:lumOff val="4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7F08F107-2370-42E9-BCC7-494C0CE03F90}"/>
                  </a:ext>
                </a:extLst>
              </p:cNvPr>
              <p:cNvSpPr/>
              <p:nvPr/>
            </p:nvSpPr>
            <p:spPr>
              <a:xfrm>
                <a:off x="6096000" y="-10931"/>
                <a:ext cx="6096000" cy="6868931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74E0681D-A92E-4936-9948-3172D8471260}"/>
                  </a:ext>
                </a:extLst>
              </p:cNvPr>
              <p:cNvGrpSpPr/>
              <p:nvPr/>
            </p:nvGrpSpPr>
            <p:grpSpPr>
              <a:xfrm>
                <a:off x="6626173" y="2535311"/>
                <a:ext cx="5035656" cy="1333100"/>
                <a:chOff x="6473773" y="2535311"/>
                <a:chExt cx="5035656" cy="1333100"/>
              </a:xfrm>
            </p:grpSpPr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61D6FE77-638B-4190-86C0-37CC840E2E15}"/>
                    </a:ext>
                  </a:extLst>
                </p:cNvPr>
                <p:cNvSpPr txBox="1"/>
                <p:nvPr/>
              </p:nvSpPr>
              <p:spPr>
                <a:xfrm>
                  <a:off x="6473773" y="3160525"/>
                  <a:ext cx="5035656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4000" b="1" dirty="0">
                      <a:solidFill>
                        <a:schemeClr val="bg1"/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Project Progress</a:t>
                  </a:r>
                  <a:endPara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7FE0BC34-9601-404C-A20D-540793A2E3BF}"/>
                    </a:ext>
                  </a:extLst>
                </p:cNvPr>
                <p:cNvSpPr txBox="1"/>
                <p:nvPr/>
              </p:nvSpPr>
              <p:spPr>
                <a:xfrm>
                  <a:off x="6473773" y="2535311"/>
                  <a:ext cx="5035656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3200" b="1" dirty="0">
                      <a:solidFill>
                        <a:schemeClr val="bg1"/>
                      </a:solidFill>
                      <a:ea typeface="나눔스퀘어 ExtraBold" panose="020B0600000101010101" pitchFamily="50" charset="-127"/>
                    </a:rPr>
                    <a:t>Part 2,</a:t>
                  </a:r>
                  <a:endParaRPr lang="ko-KR" altLang="en-US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endParaRPr>
                </a:p>
              </p:txBody>
            </p:sp>
          </p:grp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2DE34754-9802-47B6-94F3-52CC4BB04A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54800" y="2349500"/>
                <a:ext cx="55372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40C8948-ED8E-47A8-A1E7-2D80F1DFC44A}"/>
                </a:ext>
              </a:extLst>
            </p:cNvPr>
            <p:cNvSpPr txBox="1"/>
            <p:nvPr/>
          </p:nvSpPr>
          <p:spPr>
            <a:xfrm>
              <a:off x="6654800" y="3908850"/>
              <a:ext cx="386375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spc="300" dirty="0">
                  <a:solidFill>
                    <a:schemeClr val="bg1"/>
                  </a:solidFill>
                </a:rPr>
                <a:t>Data selection - Visualizing data</a:t>
              </a:r>
              <a:endParaRPr lang="ko-KR" altLang="en-US" sz="1300" spc="3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2596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344557" y="1179443"/>
            <a:ext cx="1184744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55C381D-90CA-4BFA-A523-DC29C8980761}"/>
              </a:ext>
            </a:extLst>
          </p:cNvPr>
          <p:cNvSpPr txBox="1"/>
          <p:nvPr/>
        </p:nvSpPr>
        <p:spPr>
          <a:xfrm>
            <a:off x="426720" y="316921"/>
            <a:ext cx="33185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chemeClr val="accent1">
                    <a:lumMod val="50000"/>
                  </a:schemeClr>
                </a:solidFill>
              </a:rPr>
              <a:t>Data Selection</a:t>
            </a:r>
            <a:endParaRPr lang="ko-KR" altLang="en-US" sz="4400" spc="-3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FC50CBE-2474-4750-ACB9-F80911EC86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44" t="-43361"/>
          <a:stretch/>
        </p:blipFill>
        <p:spPr>
          <a:xfrm>
            <a:off x="905935" y="4252155"/>
            <a:ext cx="6606408" cy="69249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A51A3DE-3E28-4DF0-94BA-2F7DB4EA787C}"/>
              </a:ext>
            </a:extLst>
          </p:cNvPr>
          <p:cNvSpPr txBox="1"/>
          <p:nvPr/>
        </p:nvSpPr>
        <p:spPr>
          <a:xfrm>
            <a:off x="704109" y="2006846"/>
            <a:ext cx="1072468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ea"/>
              </a:rPr>
              <a:t>I. </a:t>
            </a:r>
            <a:r>
              <a:rPr lang="ko-KR" altLang="en-US" b="1" dirty="0">
                <a:latin typeface="+mn-ea"/>
              </a:rPr>
              <a:t>데이터 선정 </a:t>
            </a:r>
            <a:r>
              <a:rPr lang="en-US" altLang="ko-KR" b="1" dirty="0">
                <a:latin typeface="+mn-ea"/>
              </a:rPr>
              <a:t>(Kaggle Datasets)</a:t>
            </a:r>
          </a:p>
          <a:p>
            <a:endParaRPr lang="en-US" altLang="ko-KR" sz="1600" b="1" dirty="0">
              <a:latin typeface="+mn-ea"/>
            </a:endParaRPr>
          </a:p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     2019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서울특별시 대기 환경오염 수치 분석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en-US" altLang="ko-KR" sz="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    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데이터 출처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: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hlinkClick r:id="rId3"/>
              </a:rPr>
              <a:t>https://www.kaggle.com/bappekim/air-pollution-in-seoul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en-US" altLang="ko-KR" sz="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0D8CDB-F090-4B94-88F4-FB8919E1B206}"/>
              </a:ext>
            </a:extLst>
          </p:cNvPr>
          <p:cNvSpPr txBox="1"/>
          <p:nvPr/>
        </p:nvSpPr>
        <p:spPr>
          <a:xfrm>
            <a:off x="704109" y="3976078"/>
            <a:ext cx="1072468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ea"/>
              </a:rPr>
              <a:t>II. </a:t>
            </a:r>
            <a:r>
              <a:rPr lang="ko-KR" altLang="en-US" b="1" dirty="0">
                <a:latin typeface="+mn-ea"/>
              </a:rPr>
              <a:t>세부 데이터</a:t>
            </a:r>
            <a:endParaRPr lang="en-US" altLang="ko-KR" b="1" dirty="0">
              <a:latin typeface="+mn-ea"/>
            </a:endParaRPr>
          </a:p>
          <a:p>
            <a:endParaRPr lang="en-US" altLang="ko-KR" sz="1600" b="1" dirty="0">
              <a:latin typeface="+mn-ea"/>
            </a:endParaRPr>
          </a:p>
          <a:p>
            <a:endParaRPr lang="en-US" altLang="ko-KR" sz="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E7327E-0CD7-421C-A1B2-C7D5BB04AD51}"/>
              </a:ext>
            </a:extLst>
          </p:cNvPr>
          <p:cNvSpPr txBox="1"/>
          <p:nvPr/>
        </p:nvSpPr>
        <p:spPr>
          <a:xfrm>
            <a:off x="905935" y="5037734"/>
            <a:ext cx="1072468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아황산가스 이산화질소     오존      일산화탄소           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TIME</a:t>
            </a:r>
          </a:p>
          <a:p>
            <a:endParaRPr lang="en-US" altLang="ko-KR" sz="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12982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344557" y="1179443"/>
            <a:ext cx="1184744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5C0E59FB-623E-493D-8C06-B1389ADDE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00" y="1556705"/>
            <a:ext cx="10670077" cy="4418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32D5E0E-95FD-44C3-B8A0-698F93792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023" y="2733575"/>
            <a:ext cx="1549668" cy="293535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1ADDF77-1FDC-43F0-B3AA-82D7D1FDA004}"/>
              </a:ext>
            </a:extLst>
          </p:cNvPr>
          <p:cNvSpPr txBox="1"/>
          <p:nvPr/>
        </p:nvSpPr>
        <p:spPr>
          <a:xfrm>
            <a:off x="426720" y="84905"/>
            <a:ext cx="78128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-300" dirty="0">
                <a:solidFill>
                  <a:schemeClr val="accent1">
                    <a:lumMod val="50000"/>
                  </a:schemeClr>
                </a:solidFill>
              </a:rPr>
              <a:t>Platform Architecture</a:t>
            </a:r>
            <a:endParaRPr lang="ko-KR" altLang="en-US" sz="4400" spc="-3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BB5C68-789E-408F-967B-F1B61CBB1A95}"/>
              </a:ext>
            </a:extLst>
          </p:cNvPr>
          <p:cNvSpPr txBox="1"/>
          <p:nvPr/>
        </p:nvSpPr>
        <p:spPr>
          <a:xfrm>
            <a:off x="447040" y="787265"/>
            <a:ext cx="22236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2">
                    <a:lumMod val="50000"/>
                  </a:schemeClr>
                </a:solidFill>
              </a:rPr>
              <a:t>Elasticsearch - Kibana</a:t>
            </a:r>
            <a:endParaRPr lang="ko-KR" altLang="en-US" sz="16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8914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6645966"/>
            <a:ext cx="12192000" cy="21203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0" y="1179443"/>
            <a:ext cx="12192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2E467F1-2D25-487C-9043-30ADEFFFCC86}"/>
              </a:ext>
            </a:extLst>
          </p:cNvPr>
          <p:cNvGrpSpPr/>
          <p:nvPr/>
        </p:nvGrpSpPr>
        <p:grpSpPr>
          <a:xfrm>
            <a:off x="426720" y="84905"/>
            <a:ext cx="7887028" cy="1040914"/>
            <a:chOff x="426720" y="84905"/>
            <a:chExt cx="7887028" cy="104091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8091DF3-2AFC-4377-87C1-B432BCD1828F}"/>
                </a:ext>
              </a:extLst>
            </p:cNvPr>
            <p:cNvSpPr txBox="1"/>
            <p:nvPr/>
          </p:nvSpPr>
          <p:spPr>
            <a:xfrm>
              <a:off x="426720" y="84905"/>
              <a:ext cx="788702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spc="-300" dirty="0">
                  <a:solidFill>
                    <a:schemeClr val="accent1">
                      <a:lumMod val="50000"/>
                    </a:schemeClr>
                  </a:solidFill>
                </a:rPr>
                <a:t>Big Data Platform</a:t>
              </a:r>
              <a:endParaRPr lang="ko-KR" altLang="en-US" sz="4400" spc="-300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56DB87D-65A2-423E-8509-A1B77535CD89}"/>
                </a:ext>
              </a:extLst>
            </p:cNvPr>
            <p:cNvSpPr txBox="1"/>
            <p:nvPr/>
          </p:nvSpPr>
          <p:spPr>
            <a:xfrm>
              <a:off x="447040" y="787265"/>
              <a:ext cx="38555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accent2">
                      <a:lumMod val="50000"/>
                    </a:schemeClr>
                  </a:solidFill>
                </a:rPr>
                <a:t>Building a big data platform environment</a:t>
              </a:r>
              <a:endParaRPr lang="ko-KR" altLang="en-US" sz="1600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B1C6A5D0-4365-44FC-958F-0CD502828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" y="1364936"/>
            <a:ext cx="6001888" cy="1578876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22ADE53-FB6C-4BD1-A965-10BF6A956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0" y="3015266"/>
            <a:ext cx="6001888" cy="1797846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1747866-D832-4DCA-9D62-CC4638A023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40" y="4956538"/>
            <a:ext cx="6001888" cy="154600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A781B3AB-E273-40C8-AF7A-06E252D445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734" y="2695706"/>
            <a:ext cx="5562266" cy="69249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A8E1FCA-6F7E-4DC6-A524-8C7E61E5CC6A}"/>
              </a:ext>
            </a:extLst>
          </p:cNvPr>
          <p:cNvSpPr txBox="1"/>
          <p:nvPr/>
        </p:nvSpPr>
        <p:spPr>
          <a:xfrm>
            <a:off x="7346607" y="1994703"/>
            <a:ext cx="6143616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600" b="1" dirty="0">
              <a:latin typeface="+mn-ea"/>
            </a:endParaRPr>
          </a:p>
          <a:p>
            <a:endParaRPr lang="en-US" altLang="ko-KR" sz="5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b="1" dirty="0">
                <a:latin typeface="+mn-ea"/>
              </a:rPr>
              <a:t>ELK (3</a:t>
            </a:r>
            <a:r>
              <a:rPr lang="ko-KR" altLang="en-US" b="1" dirty="0">
                <a:latin typeface="+mn-ea"/>
              </a:rPr>
              <a:t>개의 오픈소스 프로그램 연동</a:t>
            </a:r>
            <a:r>
              <a:rPr lang="en-US" altLang="ko-KR" b="1" dirty="0">
                <a:latin typeface="+mn-ea"/>
              </a:rPr>
              <a:t>)</a:t>
            </a:r>
            <a:endParaRPr lang="ko-KR" altLang="en-US" b="1" dirty="0">
              <a:latin typeface="+mn-e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256683A-E3BF-45CF-9FEF-7A0150EE09FB}"/>
              </a:ext>
            </a:extLst>
          </p:cNvPr>
          <p:cNvSpPr txBox="1"/>
          <p:nvPr/>
        </p:nvSpPr>
        <p:spPr>
          <a:xfrm>
            <a:off x="7681294" y="3621256"/>
            <a:ext cx="4749466" cy="23237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1" dirty="0">
                <a:highlight>
                  <a:srgbClr val="E6E4E5"/>
                </a:highlight>
                <a:latin typeface="+mn-ea"/>
              </a:rPr>
              <a:t> I. </a:t>
            </a:r>
            <a:r>
              <a:rPr lang="ko-KR" altLang="en-US" sz="1800" b="1" dirty="0">
                <a:highlight>
                  <a:srgbClr val="E6E4E5"/>
                </a:highlight>
                <a:latin typeface="+mn-ea"/>
              </a:rPr>
              <a:t>로그스태시</a:t>
            </a:r>
            <a:r>
              <a:rPr lang="en-US" altLang="ko-KR" sz="1800" b="1" dirty="0">
                <a:highlight>
                  <a:srgbClr val="E6E4E5"/>
                </a:highlight>
                <a:latin typeface="+mn-ea"/>
              </a:rPr>
              <a:t>(Logstash)</a:t>
            </a:r>
            <a:r>
              <a:rPr lang="en-US" altLang="ko-KR" sz="1800" b="1" dirty="0">
                <a:highlight>
                  <a:srgbClr val="C0C0C0"/>
                </a:highlight>
                <a:latin typeface="+mn-ea"/>
              </a:rPr>
              <a:t> </a:t>
            </a:r>
            <a:r>
              <a:rPr lang="ko-KR" altLang="en-US" sz="1800" b="1" dirty="0">
                <a:highlight>
                  <a:srgbClr val="C0C0C0"/>
                </a:highlight>
                <a:latin typeface="+mn-ea"/>
              </a:rPr>
              <a:t> </a:t>
            </a:r>
            <a:endParaRPr lang="en-US" altLang="ko-KR" sz="1800" b="1" dirty="0">
              <a:highlight>
                <a:srgbClr val="C0C0C0"/>
              </a:highlight>
              <a:latin typeface="+mn-ea"/>
            </a:endParaRPr>
          </a:p>
          <a:p>
            <a:pPr marL="400050" indent="-400050">
              <a:buAutoNum type="romanUcPeriod"/>
            </a:pPr>
            <a:endParaRPr lang="en-US" altLang="ko-KR" sz="4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여러 소스에서 데이터를 수집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및 변환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1800" b="1" dirty="0">
                <a:highlight>
                  <a:srgbClr val="E6E4E5"/>
                </a:highlight>
                <a:latin typeface="+mn-ea"/>
              </a:rPr>
              <a:t> II. </a:t>
            </a:r>
            <a:r>
              <a:rPr lang="ko-KR" altLang="en-US" sz="1800" b="1" dirty="0">
                <a:highlight>
                  <a:srgbClr val="E6E4E5"/>
                </a:highlight>
                <a:latin typeface="+mn-ea"/>
              </a:rPr>
              <a:t>엘라스틱서치</a:t>
            </a:r>
            <a:r>
              <a:rPr lang="en-US" altLang="ko-KR" sz="1800" b="1" dirty="0">
                <a:highlight>
                  <a:srgbClr val="E6E4E5"/>
                </a:highlight>
                <a:latin typeface="+mn-ea"/>
              </a:rPr>
              <a:t>(Elasticsearch) </a:t>
            </a:r>
          </a:p>
          <a:p>
            <a:endParaRPr lang="en-US" altLang="ko-KR" sz="3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많은 양의 데이터 보관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실시간 분석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en-US" altLang="ko-KR" sz="1800" b="1" dirty="0">
                <a:highlight>
                  <a:srgbClr val="E6E4E5"/>
                </a:highlight>
                <a:latin typeface="+mn-ea"/>
              </a:rPr>
              <a:t> III. </a:t>
            </a:r>
            <a:r>
              <a:rPr lang="ko-KR" altLang="en-US" sz="1800" b="1" dirty="0">
                <a:highlight>
                  <a:srgbClr val="E6E4E5"/>
                </a:highlight>
                <a:latin typeface="+mn-ea"/>
              </a:rPr>
              <a:t>키바나</a:t>
            </a:r>
            <a:r>
              <a:rPr lang="en-US" altLang="ko-KR" sz="1800" b="1" dirty="0">
                <a:highlight>
                  <a:srgbClr val="E6E4E5"/>
                </a:highlight>
                <a:latin typeface="+mn-ea"/>
              </a:rPr>
              <a:t>(Kibana)  </a:t>
            </a:r>
          </a:p>
          <a:p>
            <a:endParaRPr lang="en-US" altLang="ko-KR" sz="400" b="1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그래프와 차트로 데이터 시각화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80433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3" b="77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B2C59B1C-7C76-4AB2-989C-B28713AC35A1}"/>
              </a:ext>
            </a:extLst>
          </p:cNvPr>
          <p:cNvGrpSpPr/>
          <p:nvPr/>
        </p:nvGrpSpPr>
        <p:grpSpPr>
          <a:xfrm>
            <a:off x="-2" y="-10931"/>
            <a:ext cx="12192002" cy="6868933"/>
            <a:chOff x="-2" y="-10931"/>
            <a:chExt cx="12192002" cy="686893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370E3EE1-1C7E-41F6-88A2-05EACF8685A2}"/>
                </a:ext>
              </a:extLst>
            </p:cNvPr>
            <p:cNvGrpSpPr/>
            <p:nvPr/>
          </p:nvGrpSpPr>
          <p:grpSpPr>
            <a:xfrm>
              <a:off x="-2" y="-10931"/>
              <a:ext cx="12192002" cy="6868933"/>
              <a:chOff x="-2" y="-10931"/>
              <a:chExt cx="12192002" cy="6868933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20057D0C-7849-43F8-9525-7A87E9E2873F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이등변 삼각형 16">
                <a:extLst>
                  <a:ext uri="{FF2B5EF4-FFF2-40B4-BE49-F238E27FC236}">
                    <a16:creationId xmlns:a16="http://schemas.microsoft.com/office/drawing/2014/main" id="{CF5FDF96-675C-48FF-AA91-67A008802C66}"/>
                  </a:ext>
                </a:extLst>
              </p:cNvPr>
              <p:cNvSpPr/>
              <p:nvPr/>
            </p:nvSpPr>
            <p:spPr>
              <a:xfrm rot="5400000" flipV="1">
                <a:off x="-386466" y="375534"/>
                <a:ext cx="6868932" cy="6096003"/>
              </a:xfrm>
              <a:prstGeom prst="triangle">
                <a:avLst>
                  <a:gd name="adj" fmla="val 50185"/>
                </a:avLst>
              </a:prstGeom>
              <a:solidFill>
                <a:srgbClr val="184D65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13785BD6-BDFA-4790-A916-BD07A71515DB}"/>
                  </a:ext>
                </a:extLst>
              </p:cNvPr>
              <p:cNvSpPr/>
              <p:nvPr/>
            </p:nvSpPr>
            <p:spPr>
              <a:xfrm rot="5400000">
                <a:off x="-436886" y="698499"/>
                <a:ext cx="6334769" cy="5461000"/>
              </a:xfrm>
              <a:prstGeom prst="triangle">
                <a:avLst/>
              </a:prstGeom>
              <a:solidFill>
                <a:schemeClr val="accent2">
                  <a:lumMod val="60000"/>
                  <a:lumOff val="40000"/>
                  <a:alpha val="7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C430D661-3BB9-4DDC-8E8F-645FC3312E01}"/>
                  </a:ext>
                </a:extLst>
              </p:cNvPr>
              <p:cNvSpPr/>
              <p:nvPr/>
            </p:nvSpPr>
            <p:spPr>
              <a:xfrm>
                <a:off x="6096000" y="-10931"/>
                <a:ext cx="6096000" cy="6868931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FF645658-B772-4058-A11A-04F88E9D90AE}"/>
                  </a:ext>
                </a:extLst>
              </p:cNvPr>
              <p:cNvGrpSpPr/>
              <p:nvPr/>
            </p:nvGrpSpPr>
            <p:grpSpPr>
              <a:xfrm>
                <a:off x="6626173" y="2535311"/>
                <a:ext cx="5035656" cy="1333100"/>
                <a:chOff x="6473773" y="2535311"/>
                <a:chExt cx="5035656" cy="1333100"/>
              </a:xfrm>
            </p:grpSpPr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92234578-7B55-4638-B84E-743A84725143}"/>
                    </a:ext>
                  </a:extLst>
                </p:cNvPr>
                <p:cNvSpPr txBox="1"/>
                <p:nvPr/>
              </p:nvSpPr>
              <p:spPr>
                <a:xfrm>
                  <a:off x="6473773" y="3160525"/>
                  <a:ext cx="5035656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4000" b="1" dirty="0">
                      <a:solidFill>
                        <a:schemeClr val="bg1"/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Project Results</a:t>
                  </a:r>
                  <a:endParaRPr lang="ko-KR" altLang="en-US" sz="40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endParaRP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72FEF777-0204-49AA-8277-9D5A1354963A}"/>
                    </a:ext>
                  </a:extLst>
                </p:cNvPr>
                <p:cNvSpPr txBox="1"/>
                <p:nvPr/>
              </p:nvSpPr>
              <p:spPr>
                <a:xfrm>
                  <a:off x="6473773" y="2535311"/>
                  <a:ext cx="5035656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3200" b="1" dirty="0">
                      <a:solidFill>
                        <a:schemeClr val="bg1"/>
                      </a:solidFill>
                      <a:ea typeface="나눔스퀘어 ExtraBold" panose="020B0600000101010101" pitchFamily="50" charset="-127"/>
                    </a:rPr>
                    <a:t>Part 3,</a:t>
                  </a:r>
                  <a:endParaRPr lang="ko-KR" altLang="en-US" sz="3200" b="1" dirty="0">
                    <a:solidFill>
                      <a:schemeClr val="bg1"/>
                    </a:solidFill>
                    <a:ea typeface="나눔스퀘어 ExtraBold" panose="020B0600000101010101" pitchFamily="50" charset="-127"/>
                  </a:endParaRPr>
                </a:p>
              </p:txBody>
            </p:sp>
          </p:grp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811857A3-EF72-4B83-A70F-8F181A42D4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54800" y="2349500"/>
                <a:ext cx="55372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897E6F5-8BA0-4FBC-8BC4-B8F2BA69D0D7}"/>
                </a:ext>
              </a:extLst>
            </p:cNvPr>
            <p:cNvSpPr txBox="1"/>
            <p:nvPr/>
          </p:nvSpPr>
          <p:spPr>
            <a:xfrm>
              <a:off x="6654800" y="3908850"/>
              <a:ext cx="3268844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00" spc="300" dirty="0">
                  <a:solidFill>
                    <a:schemeClr val="bg1"/>
                  </a:solidFill>
                </a:rPr>
                <a:t>Final results (visualization)</a:t>
              </a:r>
              <a:endParaRPr lang="ko-KR" altLang="en-US" sz="1300" spc="3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2977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44556" y="6559826"/>
            <a:ext cx="11847443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" name="直線コネクタ 3"/>
          <p:cNvCxnSpPr/>
          <p:nvPr/>
        </p:nvCxnSpPr>
        <p:spPr>
          <a:xfrm>
            <a:off x="344557" y="1179443"/>
            <a:ext cx="11847443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55C381D-90CA-4BFA-A523-DC29C8980761}"/>
              </a:ext>
            </a:extLst>
          </p:cNvPr>
          <p:cNvSpPr txBox="1"/>
          <p:nvPr/>
        </p:nvSpPr>
        <p:spPr>
          <a:xfrm>
            <a:off x="426720" y="316921"/>
            <a:ext cx="48199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>
                <a:solidFill>
                  <a:schemeClr val="accent1">
                    <a:lumMod val="50000"/>
                  </a:schemeClr>
                </a:solidFill>
              </a:rPr>
              <a:t>Big Data Visualization</a:t>
            </a:r>
            <a:endParaRPr lang="ko-KR" altLang="en-US" sz="4400" spc="-3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ECAC975-130B-48F6-A5D3-D05FF6B7A7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73" r="9237"/>
          <a:stretch/>
        </p:blipFill>
        <p:spPr>
          <a:xfrm>
            <a:off x="744772" y="1487773"/>
            <a:ext cx="4819974" cy="291352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7E6B5F4-FF6F-4E22-92F5-9C0EF9742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33608"/>
            <a:ext cx="5603067" cy="497774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78358DB-7E89-48D6-B8AC-BA584B3CB0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72" y="4401302"/>
            <a:ext cx="4900654" cy="200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334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20soft">
      <a:dk1>
        <a:sysClr val="windowText" lastClr="000000"/>
      </a:dk1>
      <a:lt1>
        <a:sysClr val="window" lastClr="FFFFFF"/>
      </a:lt1>
      <a:dk2>
        <a:srgbClr val="757070"/>
      </a:dk2>
      <a:lt2>
        <a:srgbClr val="E7E6E6"/>
      </a:lt2>
      <a:accent1>
        <a:srgbClr val="B39273"/>
      </a:accent1>
      <a:accent2>
        <a:srgbClr val="935F35"/>
      </a:accent2>
      <a:accent3>
        <a:srgbClr val="B37A3F"/>
      </a:accent3>
      <a:accent4>
        <a:srgbClr val="EEBC8E"/>
      </a:accent4>
      <a:accent5>
        <a:srgbClr val="415459"/>
      </a:accent5>
      <a:accent6>
        <a:srgbClr val="678293"/>
      </a:accent6>
      <a:hlink>
        <a:srgbClr val="262626"/>
      </a:hlink>
      <a:folHlink>
        <a:srgbClr val="262626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1400</TotalTime>
  <Words>375</Words>
  <Application>Microsoft Office PowerPoint</Application>
  <PresentationFormat>와이드스크린</PresentationFormat>
  <Paragraphs>90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나눔스퀘어</vt:lpstr>
      <vt:lpstr>나눔스퀘어 Bold</vt:lpstr>
      <vt:lpstr>나눔스퀘어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[학부생]김효진</cp:lastModifiedBy>
  <cp:revision>33</cp:revision>
  <dcterms:created xsi:type="dcterms:W3CDTF">2020-01-12T09:08:58Z</dcterms:created>
  <dcterms:modified xsi:type="dcterms:W3CDTF">2021-12-12T08:30:08Z</dcterms:modified>
</cp:coreProperties>
</file>

<file path=docProps/thumbnail.jpeg>
</file>